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sldIdLst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5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A71F3-7907-40DB-910C-756E800A4C5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B2D09-01F0-4FB0-988A-03E2B3062F8E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rPr>
            <a:t>различается в зависимости от того, каким способом было выявлено это нарушение 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4305F386-FA10-4942-915C-C93753293525}" type="parTrans" cxnId="{E69B0308-D793-4528-9784-D74BA3B4A34B}">
      <dgm:prSet/>
      <dgm:spPr/>
      <dgm:t>
        <a:bodyPr/>
        <a:lstStyle/>
        <a:p>
          <a:endParaRPr lang="ru-RU"/>
        </a:p>
      </dgm:t>
    </dgm:pt>
    <dgm:pt modelId="{58B90832-58A7-44CE-88B9-F765600F532E}" type="sibTrans" cxnId="{E69B0308-D793-4528-9784-D74BA3B4A34B}">
      <dgm:prSet/>
      <dgm:spPr/>
      <dgm:t>
        <a:bodyPr/>
        <a:lstStyle/>
        <a:p>
          <a:endParaRPr lang="ru-RU"/>
        </a:p>
      </dgm:t>
    </dgm:pt>
    <dgm:pt modelId="{8F690C15-DED3-4CC6-8995-040FACCB5BC9}">
      <dgm:prSet phldrT="[Текст]"/>
      <dgm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Правонарушения, выявленные </a:t>
          </a:r>
          <a:r>
            <a:rPr lang="ru-RU" b="1" u="sng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проведения иных мероприятий налогового контроля</a:t>
          </a:r>
          <a:r>
            <a:rPr lang="ru-RU" b="0" u="none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(ст.101.4 НК РФ)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E5DB61E-822A-40BA-BCC1-F46B475CBD30}" type="sibTrans" cxnId="{6565CC18-9B62-48B7-A072-FC817E21FB2E}">
      <dgm:prSet/>
      <dgm:spPr/>
      <dgm:t>
        <a:bodyPr/>
        <a:lstStyle/>
        <a:p>
          <a:endParaRPr lang="ru-RU"/>
        </a:p>
      </dgm:t>
    </dgm:pt>
    <dgm:pt modelId="{96F81779-1CDF-467D-B4B1-7C04FA203055}" type="parTrans" cxnId="{6565CC18-9B62-48B7-A072-FC817E21FB2E}">
      <dgm:prSet/>
      <dgm:spPr/>
      <dgm:t>
        <a:bodyPr/>
        <a:lstStyle/>
        <a:p>
          <a:endParaRPr lang="ru-RU"/>
        </a:p>
      </dgm:t>
    </dgm:pt>
    <dgm:pt modelId="{6C1F4531-79DE-4BCA-B35E-D4FCF4DE253C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Правонарушения, выявленные</a:t>
          </a:r>
        </a:p>
        <a:p>
          <a:pPr>
            <a:spcAft>
              <a:spcPct val="35000"/>
            </a:spcAft>
          </a:pPr>
          <a:r>
            <a:rPr lang="ru-RU" b="1" u="sng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ходе камеральной или выездной налоговой проверки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(ст.100, ст.101 НК РФ)</a:t>
          </a:r>
          <a:endParaRPr lang="ru-RU" b="1" dirty="0">
            <a:solidFill>
              <a:schemeClr val="tx1"/>
            </a:solidFill>
          </a:endParaRPr>
        </a:p>
      </dgm:t>
    </dgm:pt>
    <dgm:pt modelId="{BBE444A9-C64D-45A5-AC4F-B7D1B9D14D6D}" type="sibTrans" cxnId="{A0B66582-6E91-4DDE-BB7B-A81F3F5A6986}">
      <dgm:prSet/>
      <dgm:spPr/>
      <dgm:t>
        <a:bodyPr/>
        <a:lstStyle/>
        <a:p>
          <a:endParaRPr lang="ru-RU"/>
        </a:p>
      </dgm:t>
    </dgm:pt>
    <dgm:pt modelId="{CA7C1E3C-F96C-4D0A-B538-558C9A9B1118}" type="parTrans" cxnId="{A0B66582-6E91-4DDE-BB7B-A81F3F5A6986}">
      <dgm:prSet/>
      <dgm:spPr/>
      <dgm:t>
        <a:bodyPr/>
        <a:lstStyle/>
        <a:p>
          <a:endParaRPr lang="ru-RU"/>
        </a:p>
      </dgm:t>
    </dgm:pt>
    <dgm:pt modelId="{AD074FC2-AC05-4530-9F93-6F1282EC9BCE}" type="pres">
      <dgm:prSet presAssocID="{313A71F3-7907-40DB-910C-756E800A4C5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232552-3009-4CF3-BEA0-E9705D2D0485}" type="pres">
      <dgm:prSet presAssocID="{521B2D09-01F0-4FB0-988A-03E2B3062F8E}" presName="root" presStyleCnt="0">
        <dgm:presLayoutVars>
          <dgm:chMax/>
          <dgm:chPref val="4"/>
        </dgm:presLayoutVars>
      </dgm:prSet>
      <dgm:spPr/>
    </dgm:pt>
    <dgm:pt modelId="{6795989F-1742-4A32-A887-7DA546BC71F8}" type="pres">
      <dgm:prSet presAssocID="{521B2D09-01F0-4FB0-988A-03E2B3062F8E}" presName="rootComposite" presStyleCnt="0">
        <dgm:presLayoutVars/>
      </dgm:prSet>
      <dgm:spPr/>
    </dgm:pt>
    <dgm:pt modelId="{2BCA2741-2602-41E3-B33D-FFC3C7324EC1}" type="pres">
      <dgm:prSet presAssocID="{521B2D09-01F0-4FB0-988A-03E2B3062F8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24A30CD-BDAF-406C-AA53-A50226E82EC3}" type="pres">
      <dgm:prSet presAssocID="{521B2D09-01F0-4FB0-988A-03E2B3062F8E}" presName="childShape" presStyleCnt="0">
        <dgm:presLayoutVars>
          <dgm:chMax val="0"/>
          <dgm:chPref val="0"/>
        </dgm:presLayoutVars>
      </dgm:prSet>
      <dgm:spPr/>
    </dgm:pt>
    <dgm:pt modelId="{B4D65A22-560B-494F-A7D2-89A9A0B3303B}" type="pres">
      <dgm:prSet presAssocID="{6C1F4531-79DE-4BCA-B35E-D4FCF4DE253C}" presName="childComposite" presStyleCnt="0">
        <dgm:presLayoutVars>
          <dgm:chMax val="0"/>
          <dgm:chPref val="0"/>
        </dgm:presLayoutVars>
      </dgm:prSet>
      <dgm:spPr/>
    </dgm:pt>
    <dgm:pt modelId="{CD66EB87-1211-4F3B-994B-6BB1F878FFA4}" type="pres">
      <dgm:prSet presAssocID="{6C1F4531-79DE-4BCA-B35E-D4FCF4DE253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CBA01B-F712-4C88-A00B-206AA8C30CC3}" type="pres">
      <dgm:prSet presAssocID="{6C1F4531-79DE-4BCA-B35E-D4FCF4DE253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D58B6-8BDB-4678-A021-9651C14B3ABC}" type="pres">
      <dgm:prSet presAssocID="{8F690C15-DED3-4CC6-8995-040FACCB5BC9}" presName="childComposite" presStyleCnt="0">
        <dgm:presLayoutVars>
          <dgm:chMax val="0"/>
          <dgm:chPref val="0"/>
        </dgm:presLayoutVars>
      </dgm:prSet>
      <dgm:spPr/>
    </dgm:pt>
    <dgm:pt modelId="{99098A18-390B-4E2C-89F3-5D25B747F55F}" type="pres">
      <dgm:prSet presAssocID="{8F690C15-DED3-4CC6-8995-040FACCB5BC9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86AEE8B8-D9D6-42DF-9627-19910A654283}" type="pres">
      <dgm:prSet presAssocID="{8F690C15-DED3-4CC6-8995-040FACCB5BC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B0308-D793-4528-9784-D74BA3B4A34B}" srcId="{313A71F3-7907-40DB-910C-756E800A4C5A}" destId="{521B2D09-01F0-4FB0-988A-03E2B3062F8E}" srcOrd="0" destOrd="0" parTransId="{4305F386-FA10-4942-915C-C93753293525}" sibTransId="{58B90832-58A7-44CE-88B9-F765600F532E}"/>
    <dgm:cxn modelId="{D0FA4B5A-6F39-4F65-9D98-3E543DF5AB60}" type="presOf" srcId="{6C1F4531-79DE-4BCA-B35E-D4FCF4DE253C}" destId="{6ECBA01B-F712-4C88-A00B-206AA8C30CC3}" srcOrd="0" destOrd="0" presId="urn:microsoft.com/office/officeart/2008/layout/PictureAccentList"/>
    <dgm:cxn modelId="{B0219594-04FF-46E1-92DF-D84E94C1E3FA}" type="presOf" srcId="{521B2D09-01F0-4FB0-988A-03E2B3062F8E}" destId="{2BCA2741-2602-41E3-B33D-FFC3C7324EC1}" srcOrd="0" destOrd="0" presId="urn:microsoft.com/office/officeart/2008/layout/PictureAccentList"/>
    <dgm:cxn modelId="{A0B66582-6E91-4DDE-BB7B-A81F3F5A6986}" srcId="{521B2D09-01F0-4FB0-988A-03E2B3062F8E}" destId="{6C1F4531-79DE-4BCA-B35E-D4FCF4DE253C}" srcOrd="0" destOrd="0" parTransId="{CA7C1E3C-F96C-4D0A-B538-558C9A9B1118}" sibTransId="{BBE444A9-C64D-45A5-AC4F-B7D1B9D14D6D}"/>
    <dgm:cxn modelId="{6565CC18-9B62-48B7-A072-FC817E21FB2E}" srcId="{521B2D09-01F0-4FB0-988A-03E2B3062F8E}" destId="{8F690C15-DED3-4CC6-8995-040FACCB5BC9}" srcOrd="1" destOrd="0" parTransId="{96F81779-1CDF-467D-B4B1-7C04FA203055}" sibTransId="{2E5DB61E-822A-40BA-BCC1-F46B475CBD30}"/>
    <dgm:cxn modelId="{B4B08DB2-7D14-43C3-8FDB-31024989CF94}" type="presOf" srcId="{313A71F3-7907-40DB-910C-756E800A4C5A}" destId="{AD074FC2-AC05-4530-9F93-6F1282EC9BCE}" srcOrd="0" destOrd="0" presId="urn:microsoft.com/office/officeart/2008/layout/PictureAccentList"/>
    <dgm:cxn modelId="{6C08ECB5-8936-4E21-8E63-D66CB02B4623}" type="presOf" srcId="{8F690C15-DED3-4CC6-8995-040FACCB5BC9}" destId="{86AEE8B8-D9D6-42DF-9627-19910A654283}" srcOrd="0" destOrd="0" presId="urn:microsoft.com/office/officeart/2008/layout/PictureAccentList"/>
    <dgm:cxn modelId="{19DEBAB1-0F52-4A7A-9AC5-35E4392ADD0E}" type="presParOf" srcId="{AD074FC2-AC05-4530-9F93-6F1282EC9BCE}" destId="{0C232552-3009-4CF3-BEA0-E9705D2D0485}" srcOrd="0" destOrd="0" presId="urn:microsoft.com/office/officeart/2008/layout/PictureAccentList"/>
    <dgm:cxn modelId="{73631BB3-CA3E-4006-9D25-F51EB882B1CC}" type="presParOf" srcId="{0C232552-3009-4CF3-BEA0-E9705D2D0485}" destId="{6795989F-1742-4A32-A887-7DA546BC71F8}" srcOrd="0" destOrd="0" presId="urn:microsoft.com/office/officeart/2008/layout/PictureAccentList"/>
    <dgm:cxn modelId="{07FD3158-CDFA-4F10-A3D1-32A34FB4F4D2}" type="presParOf" srcId="{6795989F-1742-4A32-A887-7DA546BC71F8}" destId="{2BCA2741-2602-41E3-B33D-FFC3C7324EC1}" srcOrd="0" destOrd="0" presId="urn:microsoft.com/office/officeart/2008/layout/PictureAccentList"/>
    <dgm:cxn modelId="{60E2269A-3AAC-49E8-AA98-2987CC905D91}" type="presParOf" srcId="{0C232552-3009-4CF3-BEA0-E9705D2D0485}" destId="{124A30CD-BDAF-406C-AA53-A50226E82EC3}" srcOrd="1" destOrd="0" presId="urn:microsoft.com/office/officeart/2008/layout/PictureAccentList"/>
    <dgm:cxn modelId="{261AF1B3-3258-4A93-875A-10D9BA233663}" type="presParOf" srcId="{124A30CD-BDAF-406C-AA53-A50226E82EC3}" destId="{B4D65A22-560B-494F-A7D2-89A9A0B3303B}" srcOrd="0" destOrd="0" presId="urn:microsoft.com/office/officeart/2008/layout/PictureAccentList"/>
    <dgm:cxn modelId="{DB14543C-CD3B-4B03-83F7-D07BE1E3DF24}" type="presParOf" srcId="{B4D65A22-560B-494F-A7D2-89A9A0B3303B}" destId="{CD66EB87-1211-4F3B-994B-6BB1F878FFA4}" srcOrd="0" destOrd="0" presId="urn:microsoft.com/office/officeart/2008/layout/PictureAccentList"/>
    <dgm:cxn modelId="{787511D6-E80D-45A6-96C4-BD206194D74E}" type="presParOf" srcId="{B4D65A22-560B-494F-A7D2-89A9A0B3303B}" destId="{6ECBA01B-F712-4C88-A00B-206AA8C30CC3}" srcOrd="1" destOrd="0" presId="urn:microsoft.com/office/officeart/2008/layout/PictureAccentList"/>
    <dgm:cxn modelId="{64AEDC8D-92D3-4CC8-BE8D-0A6F0FDB928E}" type="presParOf" srcId="{124A30CD-BDAF-406C-AA53-A50226E82EC3}" destId="{49ED58B6-8BDB-4678-A021-9651C14B3ABC}" srcOrd="1" destOrd="0" presId="urn:microsoft.com/office/officeart/2008/layout/PictureAccentList"/>
    <dgm:cxn modelId="{F086E70E-80D3-40C4-A42D-793F79B1128C}" type="presParOf" srcId="{49ED58B6-8BDB-4678-A021-9651C14B3ABC}" destId="{99098A18-390B-4E2C-89F3-5D25B747F55F}" srcOrd="0" destOrd="0" presId="urn:microsoft.com/office/officeart/2008/layout/PictureAccentList"/>
    <dgm:cxn modelId="{14E8C606-4CD7-4B43-9614-30B584009C28}" type="presParOf" srcId="{49ED58B6-8BDB-4678-A021-9651C14B3ABC}" destId="{86AEE8B8-D9D6-42DF-9627-19910A6542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A2741-2602-41E3-B33D-FFC3C7324EC1}">
      <dsp:nvSpPr>
        <dsp:cNvPr id="0" name=""/>
        <dsp:cNvSpPr/>
      </dsp:nvSpPr>
      <dsp:spPr>
        <a:xfrm>
          <a:off x="0" y="453650"/>
          <a:ext cx="8568952" cy="129614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rPr>
            <a:t>различается в зависимости от того, каким способом было выявлено это нарушение </a:t>
          </a:r>
          <a:endParaRPr lang="ru-RU" sz="2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963" y="491613"/>
        <a:ext cx="8493026" cy="1220218"/>
      </dsp:txXfrm>
    </dsp:sp>
    <dsp:sp modelId="{CD66EB87-1211-4F3B-994B-6BB1F878FFA4}">
      <dsp:nvSpPr>
        <dsp:cNvPr id="0" name=""/>
        <dsp:cNvSpPr/>
      </dsp:nvSpPr>
      <dsp:spPr>
        <a:xfrm>
          <a:off x="0" y="1983100"/>
          <a:ext cx="1296144" cy="12961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A01B-F712-4C88-A00B-206AA8C30CC3}">
      <dsp:nvSpPr>
        <dsp:cNvPr id="0" name=""/>
        <dsp:cNvSpPr/>
      </dsp:nvSpPr>
      <dsp:spPr>
        <a:xfrm>
          <a:off x="1373912" y="1983100"/>
          <a:ext cx="7195039" cy="1296144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Правонарушения, выявленные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ходе камеральной или выездной налоговой проверки</a:t>
          </a:r>
          <a:r>
            <a:rPr lang="ru-RU" sz="21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(ст.100, ст.101 НК РФ)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437196" y="2046384"/>
        <a:ext cx="7068471" cy="1169576"/>
      </dsp:txXfrm>
    </dsp:sp>
    <dsp:sp modelId="{99098A18-390B-4E2C-89F3-5D25B747F55F}">
      <dsp:nvSpPr>
        <dsp:cNvPr id="0" name=""/>
        <dsp:cNvSpPr/>
      </dsp:nvSpPr>
      <dsp:spPr>
        <a:xfrm>
          <a:off x="0" y="3434781"/>
          <a:ext cx="1296144" cy="129614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EE8B8-D9D6-42DF-9627-19910A654283}">
      <dsp:nvSpPr>
        <dsp:cNvPr id="0" name=""/>
        <dsp:cNvSpPr/>
      </dsp:nvSpPr>
      <dsp:spPr>
        <a:xfrm>
          <a:off x="1373912" y="3434781"/>
          <a:ext cx="7195039" cy="1296144"/>
        </a:xfrm>
        <a:prstGeom prst="roundRect">
          <a:avLst>
            <a:gd name="adj" fmla="val 166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Правонарушения, выявленные </a:t>
          </a:r>
          <a:r>
            <a:rPr lang="ru-RU" sz="2100" b="1" u="sng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проведения иных мероприятий налогового контроля</a:t>
          </a:r>
          <a:r>
            <a:rPr lang="ru-RU" sz="2100" b="0" u="none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(ст.101.4 НК РФ)</a:t>
          </a:r>
          <a:endParaRPr lang="ru-RU" sz="21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437196" y="3498065"/>
        <a:ext cx="7068471" cy="1169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136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33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44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5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59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1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8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9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6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9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3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003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18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06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8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2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88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93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5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75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1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56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06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68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91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85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72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9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8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6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35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4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1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5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61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4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03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2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21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4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3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92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34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44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89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3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5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18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4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22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99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88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4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75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3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7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2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4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61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1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5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53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78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3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36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1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8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2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41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83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55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9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4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58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6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63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70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4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1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6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1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36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7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18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08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5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45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5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8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00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53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65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2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5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5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21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11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39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61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66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93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4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49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92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95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83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36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0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39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45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9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36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18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0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79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7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0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6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2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74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36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62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8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9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87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41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63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5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00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8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61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95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3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07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95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52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8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5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1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06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54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8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72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02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7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7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B2B4C-62C9-4B0C-B869-70D583E1AB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BB44-BD3D-4E77-A176-F3C9F838E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1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8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5DFD6-F97A-410C-9589-68734AFB69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A267A-6D14-43D5-91F7-81A34076C9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2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3AF6-1770-4821-AB18-AFF506ADFB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D5F3D-43D2-4D26-9D94-D7312E745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64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F0DA9-CDE4-4EFD-9694-E9751CAE33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F752-3F77-458E-997F-3F057BD748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71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269B6-A8F3-4426-8930-37AE98881B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A805-0EEF-4C30-A0C4-980802FF9F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8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9F572-7E3C-4194-B583-41285373F7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CAA5D-9078-422A-8DEB-89456F901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39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FCA94-4E22-4AED-AB81-2EF188DBCA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B2273-A4DA-4923-A2F2-BF05D0957D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47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9322-3AE8-4967-89F4-EC9124112B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66562-76CC-4E2D-8BFA-EF33A2B720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1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6902-D5FB-4E57-B38A-F09DD367E3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73029-A906-43D5-9E2E-FC058F85DE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98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76D72-5FFB-4118-A359-796819936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9FFF-5DB2-47A3-AA1A-973D967780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04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21B06-65A5-4B26-A368-14D720B2B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3AE7-9F0C-4A41-AF9A-0D08CAFD14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57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13D8-FE58-4016-8C7C-37105FE69972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0ED7-3E21-4DB9-8FE9-8FF3618CE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8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3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7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2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3A8B-6EBF-41D6-AE7D-50FDCB0088C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BE0D8-7318-4CD8-A823-3F05D1DDD28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Налоговый контроль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Общие 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1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41338" y="16772"/>
            <a:ext cx="8495157" cy="73183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278E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4F81BD">
                    <a:tint val="88000"/>
                    <a:satMod val="150000"/>
                  </a:srgbClr>
                </a:solidFill>
                <a:latin typeface="Georgia" pitchFamily="18" charset="0"/>
              </a:rPr>
              <a:t>Изменения в ГК и нотариальных правилах:</a:t>
            </a:r>
            <a:endParaRPr lang="ru-RU" dirty="0">
              <a:solidFill>
                <a:srgbClr val="4F81BD">
                  <a:tint val="88000"/>
                  <a:satMod val="150000"/>
                </a:srgbClr>
              </a:solidFill>
              <a:latin typeface="Georgia" pitchFamily="18" charset="0"/>
            </a:endParaRPr>
          </a:p>
        </p:txBody>
      </p:sp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179512" y="1412776"/>
            <a:ext cx="87496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cs typeface="Arial" charset="0"/>
              </a:rPr>
              <a:t>С </a:t>
            </a:r>
            <a:r>
              <a:rPr lang="ru-RU" sz="3200" dirty="0">
                <a:solidFill>
                  <a:prstClr val="black"/>
                </a:solidFill>
                <a:cs typeface="Arial" charset="0"/>
              </a:rPr>
              <a:t>2017 года можно </a:t>
            </a:r>
            <a:r>
              <a:rPr lang="ru-RU" sz="3200" b="1" dirty="0" smtClean="0">
                <a:solidFill>
                  <a:prstClr val="black"/>
                </a:solidFill>
                <a:cs typeface="Arial" charset="0"/>
              </a:rPr>
              <a:t>бесплатно круглосуточно </a:t>
            </a:r>
            <a:r>
              <a:rPr lang="ru-RU" sz="3200" dirty="0" smtClean="0">
                <a:solidFill>
                  <a:prstClr val="black"/>
                </a:solidFill>
                <a:cs typeface="Arial" charset="0"/>
              </a:rPr>
              <a:t>узнавать </a:t>
            </a:r>
            <a:r>
              <a:rPr lang="ru-RU" sz="3200" dirty="0">
                <a:solidFill>
                  <a:prstClr val="black"/>
                </a:solidFill>
                <a:cs typeface="Arial" charset="0"/>
              </a:rPr>
              <a:t>в Интернете, в частности, </a:t>
            </a:r>
            <a:r>
              <a:rPr lang="ru-RU" sz="3200" b="1" dirty="0">
                <a:solidFill>
                  <a:prstClr val="black"/>
                </a:solidFill>
                <a:cs typeface="Arial" charset="0"/>
              </a:rPr>
              <a:t>о том, кто и когда удостоверил доверенность</a:t>
            </a:r>
            <a:r>
              <a:rPr lang="ru-RU" sz="3200" dirty="0">
                <a:solidFill>
                  <a:prstClr val="black"/>
                </a:solidFill>
                <a:cs typeface="Arial" charset="0"/>
              </a:rPr>
              <a:t>, каков ее регистрационный номер в </a:t>
            </a:r>
            <a:r>
              <a:rPr lang="ru-RU" sz="3200" dirty="0" err="1" smtClean="0">
                <a:solidFill>
                  <a:prstClr val="black"/>
                </a:solidFill>
                <a:cs typeface="Arial" charset="0"/>
              </a:rPr>
              <a:t>спец.реестре</a:t>
            </a:r>
            <a:r>
              <a:rPr lang="ru-RU" sz="3200" dirty="0">
                <a:solidFill>
                  <a:prstClr val="black"/>
                </a:solidFill>
                <a:cs typeface="Arial" charset="0"/>
              </a:rPr>
              <a:t>. Сейчас доступ открыт к сведениям только о тех доверенностях, которые отменены</a:t>
            </a:r>
            <a:r>
              <a:rPr lang="ru-RU" sz="3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5892"/>
            <a:ext cx="698052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7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41338" y="16772"/>
            <a:ext cx="8495157" cy="731838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6278E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278E6"/>
                </a:solidFill>
                <a:latin typeface="Verdana" panose="020B0604030504040204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4F81BD">
                    <a:tint val="88000"/>
                    <a:satMod val="150000"/>
                  </a:srgbClr>
                </a:solidFill>
                <a:latin typeface="Georgia" pitchFamily="18" charset="0"/>
              </a:rPr>
              <a:t>Изменения в ГК и нотариальных правилах:</a:t>
            </a:r>
            <a:endParaRPr lang="ru-RU" dirty="0">
              <a:solidFill>
                <a:srgbClr val="4F81BD">
                  <a:tint val="88000"/>
                  <a:satMod val="150000"/>
                </a:srgbClr>
              </a:solidFill>
              <a:latin typeface="Georgia" pitchFamily="18" charset="0"/>
            </a:endParaRPr>
          </a:p>
        </p:txBody>
      </p:sp>
      <p:sp>
        <p:nvSpPr>
          <p:cNvPr id="69635" name="Прямоугольник 1"/>
          <p:cNvSpPr>
            <a:spLocks noChangeArrowheads="1"/>
          </p:cNvSpPr>
          <p:nvPr/>
        </p:nvSpPr>
        <p:spPr bwMode="auto">
          <a:xfrm>
            <a:off x="648716" y="1412776"/>
            <a:ext cx="8280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cs typeface="Arial" charset="0"/>
              </a:rPr>
              <a:t>Если третьи лица не были извещены об отмене доверенности ранее, они считаются извещенными </a:t>
            </a:r>
            <a:r>
              <a:rPr lang="ru-RU" sz="2400" u="sng" dirty="0">
                <a:solidFill>
                  <a:prstClr val="black"/>
                </a:solidFill>
                <a:cs typeface="Arial" charset="0"/>
              </a:rPr>
              <a:t>о совершенной в нотариальной форме отмене доверенности </a:t>
            </a:r>
            <a:r>
              <a:rPr lang="ru-RU" sz="2400" b="1" i="1" dirty="0">
                <a:solidFill>
                  <a:prstClr val="black"/>
                </a:solidFill>
                <a:cs typeface="Arial" charset="0"/>
              </a:rPr>
              <a:t>на следующий день </a:t>
            </a:r>
            <a:r>
              <a:rPr lang="ru-RU" sz="2400" dirty="0">
                <a:solidFill>
                  <a:prstClr val="black"/>
                </a:solidFill>
                <a:cs typeface="Arial" charset="0"/>
              </a:rPr>
              <a:t>после внесения сведений об этом в реестр нотариальных </a:t>
            </a: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действий,</a:t>
            </a:r>
          </a:p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charset="0"/>
              </a:rPr>
              <a:t>а </a:t>
            </a:r>
            <a:r>
              <a:rPr lang="ru-RU" sz="2400" u="sng" dirty="0">
                <a:solidFill>
                  <a:prstClr val="black"/>
                </a:solidFill>
                <a:cs typeface="Arial" charset="0"/>
              </a:rPr>
              <a:t>о совершенной в простой письменной форме отмене доверенности </a:t>
            </a:r>
            <a:r>
              <a:rPr lang="ru-RU" sz="2400" dirty="0">
                <a:solidFill>
                  <a:prstClr val="black"/>
                </a:solidFill>
                <a:cs typeface="Arial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по истечении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1 месяца 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со дня опубликования</a:t>
            </a:r>
            <a:r>
              <a:rPr lang="ru-RU" sz="2400" dirty="0">
                <a:solidFill>
                  <a:prstClr val="black"/>
                </a:solidFill>
                <a:cs typeface="Arial" charset="0"/>
              </a:rPr>
              <a:t> таких сведений в официальном издании, в котором опубликовываются сведения о банкротстве.</a:t>
            </a:r>
          </a:p>
          <a:p>
            <a:pPr indent="447675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5892"/>
            <a:ext cx="698052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3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Ст. 29 НК: </a:t>
            </a:r>
            <a:r>
              <a:rPr lang="ru-RU" b="1" dirty="0">
                <a:solidFill>
                  <a:srgbClr val="0070C0"/>
                </a:solidFill>
              </a:rPr>
              <a:t>Уполномоченный представитель </a:t>
            </a:r>
            <a:r>
              <a:rPr lang="ru-RU" b="1" dirty="0" smtClean="0">
                <a:solidFill>
                  <a:srgbClr val="0070C0"/>
                </a:solidFill>
              </a:rPr>
              <a:t>налогоплательщика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Уполномоченным </a:t>
            </a:r>
            <a:r>
              <a:rPr lang="ru-RU" dirty="0"/>
              <a:t>представителем налогоплательщика признается </a:t>
            </a:r>
            <a:r>
              <a:rPr lang="ru-RU" dirty="0" smtClean="0"/>
              <a:t> - физическое </a:t>
            </a:r>
            <a:r>
              <a:rPr lang="ru-RU" dirty="0"/>
              <a:t>или юридическое </a:t>
            </a:r>
            <a:r>
              <a:rPr lang="ru-RU" b="1" dirty="0">
                <a:solidFill>
                  <a:srgbClr val="FF0000"/>
                </a:solidFill>
              </a:rPr>
              <a:t>лицо, уполномоченное налогоплательщиком представлять его интересы в отношениях с налоговыми </a:t>
            </a:r>
            <a:r>
              <a:rPr lang="ru-RU" b="1" dirty="0" smtClean="0">
                <a:solidFill>
                  <a:srgbClr val="FF0000"/>
                </a:solidFill>
              </a:rPr>
              <a:t>органами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38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755650" y="620713"/>
            <a:ext cx="7704138" cy="5761037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Постановление</a:t>
            </a:r>
            <a:r>
              <a:rPr lang="ru-RU" altLang="ru-RU" sz="4400" b="1" dirty="0" smtClean="0"/>
              <a:t> </a:t>
            </a:r>
            <a:r>
              <a:rPr lang="ru-RU" altLang="ru-RU" sz="4000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Пленума Верховного суда РФ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№ 25 от 23.06.2015г.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ru-RU" altLang="ru-RU" sz="4400" b="1" dirty="0" smtClean="0"/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4400" dirty="0" smtClean="0"/>
              <a:t> раздел по вопросам представительства и доверенности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779684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go4.imgsmail.ru/imgpreview?key=http%3A//abali.ru/wp-content/uploads/2011/01/zakaznoe.png&amp;mb=imgdb_preview_1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33375"/>
            <a:ext cx="2141538" cy="850900"/>
          </a:xfrm>
          <a:noFill/>
        </p:spPr>
      </p:pic>
      <p:pic>
        <p:nvPicPr>
          <p:cNvPr id="37891" name="Picture 2" descr="C:\Users\sidorova\Pictures\оформление\Человечки\imgpreview (5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>
            <a:fillRect/>
          </a:stretch>
        </p:blipFill>
        <p:spPr bwMode="auto">
          <a:xfrm rot="19646547">
            <a:off x="-196851" y="1779744"/>
            <a:ext cx="2552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ttp://go2.imgsmail.ru/imgpreview?key=http%3A//abali.ru/wp-content/uploads/2011/12/zakaznoe_pismo_s_prostim_uvedomleniem.png&amp;mb=imgdb_preview_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3996">
            <a:off x="93926" y="4671854"/>
            <a:ext cx="2182341" cy="9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3" y="1615697"/>
            <a:ext cx="4968754" cy="391389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indent="355600">
              <a:spcAft>
                <a:spcPts val="100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лицо или его представитель уклоняются от получения акта, акт с отметкой об уклонении направляется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 заказным письмом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нахождения организации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(обособленного подразделения)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месту жительства физического лица.</a:t>
            </a:r>
          </a:p>
          <a:p>
            <a:pPr indent="355600">
              <a:spcAft>
                <a:spcPts val="100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направления акта налоговой проверки по почте заказным письмом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вручения этого акта считается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считая с даты отправки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заказного письма.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7896" name="Picture 5" descr="C:\Users\sidorova\Pictures\оформление\101310_0957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1300"/>
            <a:ext cx="16573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http://5fan.ru/files/0/5fan_ru_2452.html_files/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r="7974"/>
          <a:stretch>
            <a:fillRect/>
          </a:stretch>
        </p:blipFill>
        <p:spPr bwMode="auto">
          <a:xfrm>
            <a:off x="7349395" y="116632"/>
            <a:ext cx="17100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507" y="3962915"/>
            <a:ext cx="1514493" cy="16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0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048672"/>
          </a:xfrm>
          <a:solidFill>
            <a:schemeClr val="bg1">
              <a:alpha val="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Надлежащее уведомление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Ст.54 </a:t>
            </a:r>
            <a:r>
              <a:rPr lang="ru-RU" b="1" dirty="0">
                <a:solidFill>
                  <a:srgbClr val="002060"/>
                </a:solidFill>
              </a:rPr>
              <a:t>Гражданского</a:t>
            </a:r>
            <a:r>
              <a:rPr lang="ru-RU" b="1" dirty="0" smtClean="0">
                <a:solidFill>
                  <a:srgbClr val="002060"/>
                </a:solidFill>
              </a:rPr>
              <a:t> кодекса РФ:</a:t>
            </a:r>
          </a:p>
          <a:p>
            <a:pPr marL="0" indent="442913">
              <a:buNone/>
            </a:pPr>
            <a:r>
              <a:rPr lang="ru-RU" dirty="0">
                <a:solidFill>
                  <a:srgbClr val="002060"/>
                </a:solidFill>
              </a:rPr>
              <a:t>Юридическое лицо несет </a:t>
            </a:r>
            <a:r>
              <a:rPr lang="ru-RU" b="1" i="1" dirty="0">
                <a:solidFill>
                  <a:srgbClr val="002060"/>
                </a:solidFill>
              </a:rPr>
              <a:t>риск последствий неполучения юридически значимых сообщений </a:t>
            </a:r>
            <a:r>
              <a:rPr lang="ru-RU" dirty="0">
                <a:solidFill>
                  <a:srgbClr val="7030A0"/>
                </a:solidFill>
              </a:rPr>
              <a:t>(статья 165.1)</a:t>
            </a:r>
            <a:r>
              <a:rPr lang="ru-RU" dirty="0">
                <a:solidFill>
                  <a:srgbClr val="002060"/>
                </a:solidFill>
              </a:rPr>
              <a:t>, доставленных по адресу, указанному в </a:t>
            </a:r>
            <a:r>
              <a:rPr lang="ru-RU" dirty="0" smtClean="0">
                <a:solidFill>
                  <a:srgbClr val="002060"/>
                </a:solidFill>
              </a:rPr>
              <a:t>ЕГРЮЛ, </a:t>
            </a:r>
            <a:r>
              <a:rPr lang="ru-RU" dirty="0">
                <a:solidFill>
                  <a:srgbClr val="002060"/>
                </a:solidFill>
              </a:rPr>
              <a:t>а также </a:t>
            </a:r>
            <a:r>
              <a:rPr lang="ru-RU" b="1" i="1" dirty="0">
                <a:solidFill>
                  <a:srgbClr val="002060"/>
                </a:solidFill>
              </a:rPr>
              <a:t>риск отсутствия по указанному адресу </a:t>
            </a:r>
            <a:r>
              <a:rPr lang="ru-RU" i="1" dirty="0">
                <a:solidFill>
                  <a:srgbClr val="002060"/>
                </a:solidFill>
              </a:rPr>
              <a:t>своего органа или </a:t>
            </a:r>
            <a:r>
              <a:rPr lang="ru-RU" i="1" dirty="0" smtClean="0">
                <a:solidFill>
                  <a:srgbClr val="002060"/>
                </a:solidFill>
              </a:rPr>
              <a:t>представителя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442913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Сообщения</a:t>
            </a:r>
            <a:r>
              <a:rPr lang="ru-RU" b="1" i="1" dirty="0">
                <a:solidFill>
                  <a:srgbClr val="FF0000"/>
                </a:solidFill>
              </a:rPr>
              <a:t>, доставленные по адресу, указанному в </a:t>
            </a:r>
            <a:r>
              <a:rPr lang="ru-RU" b="1" i="1" dirty="0" smtClean="0">
                <a:solidFill>
                  <a:srgbClr val="FF0000"/>
                </a:solidFill>
              </a:rPr>
              <a:t>ЕГРЮЛ, </a:t>
            </a:r>
            <a:r>
              <a:rPr lang="ru-RU" b="1" i="1" dirty="0">
                <a:solidFill>
                  <a:srgbClr val="FF0000"/>
                </a:solidFill>
              </a:rPr>
              <a:t>считаются полученными</a:t>
            </a:r>
            <a:r>
              <a:rPr lang="ru-RU" dirty="0">
                <a:solidFill>
                  <a:srgbClr val="FF0000"/>
                </a:solidFill>
              </a:rPr>
              <a:t> юридическим лицом, даже если оно не находится по указанному адресу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442913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Ст.165.1 </a:t>
            </a:r>
            <a:r>
              <a:rPr lang="ru-RU" b="1" dirty="0">
                <a:solidFill>
                  <a:srgbClr val="002060"/>
                </a:solidFill>
              </a:rPr>
              <a:t>Гражданского кодекса РФ</a:t>
            </a:r>
            <a:endParaRPr lang="ru-RU" dirty="0">
              <a:solidFill>
                <a:srgbClr val="002060"/>
              </a:solidFill>
            </a:endParaRPr>
          </a:p>
          <a:p>
            <a:pPr marL="0" indent="442913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Заявления, уведомления, извещения, требования или иные юридически значимые сообщения, с которыми закон или сделка связывает гражданско-правовые последствия для другого лица, влекут для этого лица такие последствия </a:t>
            </a:r>
            <a:r>
              <a:rPr lang="ru-RU" i="1" u="sng" dirty="0">
                <a:solidFill>
                  <a:srgbClr val="002060"/>
                </a:solidFill>
              </a:rPr>
              <a:t>с момента доставки </a:t>
            </a:r>
            <a:r>
              <a:rPr lang="ru-RU" dirty="0">
                <a:solidFill>
                  <a:srgbClr val="002060"/>
                </a:solidFill>
              </a:rPr>
              <a:t>соответствующего сообщения ему или его представителю.</a:t>
            </a:r>
          </a:p>
          <a:p>
            <a:pPr marL="0" indent="442913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Сообщение </a:t>
            </a:r>
            <a:r>
              <a:rPr lang="ru-RU" dirty="0">
                <a:solidFill>
                  <a:srgbClr val="FF0000"/>
                </a:solidFill>
              </a:rPr>
              <a:t>считается доставленным и в тех случаях, если оно поступило лицу, которому оно направлено (адресату), но </a:t>
            </a:r>
            <a:r>
              <a:rPr lang="ru-RU" b="1" i="1" dirty="0">
                <a:solidFill>
                  <a:srgbClr val="FF0000"/>
                </a:solidFill>
              </a:rPr>
              <a:t>по обстоятельствам, зависящим от него</a:t>
            </a:r>
            <a:r>
              <a:rPr lang="ru-RU" dirty="0">
                <a:solidFill>
                  <a:srgbClr val="FF0000"/>
                </a:solidFill>
              </a:rPr>
              <a:t>, не было ему вручено или адресат не ознакомился с ним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1903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3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Надлежащее </a:t>
            </a:r>
            <a:r>
              <a:rPr lang="ru-RU" sz="3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уведомление</a:t>
            </a:r>
          </a:p>
          <a:p>
            <a:pPr marL="0" indent="0" algn="ctr">
              <a:buNone/>
            </a:pPr>
            <a:endParaRPr lang="ru-RU" sz="1800" b="1" u="sng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Постановление Пл.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ВАС РФ от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30.07.2013 № 61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Постановление Пл.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ВАС РФ от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30.07.2013 № 57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Постановление Пл.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ВАС РФ от 02.06.2004 №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Путеводитель по налогам. Энциклопедия спорных ситуаций по части первой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Налогового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кодекса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РФ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Тютин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Д.В. Налоговое право: курс лекций // СПС КонсультантПлюс. 2015.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882"/>
            <a:ext cx="496565" cy="504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267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pluce.ru/wp-content/uploads/2015/04/prinyatie-resheniy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86" y="4541729"/>
            <a:ext cx="2614229" cy="2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Федеральный </a:t>
            </a:r>
            <a:r>
              <a:rPr lang="ru-RU" b="1" dirty="0" smtClean="0">
                <a:solidFill>
                  <a:srgbClr val="0070C0"/>
                </a:solidFill>
              </a:rPr>
              <a:t>закон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от </a:t>
            </a:r>
            <a:r>
              <a:rPr lang="ru-RU" b="1" dirty="0">
                <a:solidFill>
                  <a:srgbClr val="0070C0"/>
                </a:solidFill>
              </a:rPr>
              <a:t>01.05.2016 N </a:t>
            </a:r>
            <a:r>
              <a:rPr lang="ru-RU" b="1" dirty="0" smtClean="0">
                <a:solidFill>
                  <a:srgbClr val="0070C0"/>
                </a:solidFill>
              </a:rPr>
              <a:t>130-ФЗ,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от </a:t>
            </a:r>
            <a:r>
              <a:rPr lang="pt-BR" b="1" dirty="0">
                <a:solidFill>
                  <a:srgbClr val="0070C0"/>
                </a:solidFill>
              </a:rPr>
              <a:t>03.07.2016 N 244-ФЗ, N 243-ФЗ,</a:t>
            </a:r>
            <a:br>
              <a:rPr lang="pt-BR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6137" y="1438738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Внимание!!!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Изменения с 02.06.2016,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5400" b="1" dirty="0">
                <a:solidFill>
                  <a:srgbClr val="FF0000"/>
                </a:solidFill>
              </a:rPr>
              <a:t>	</a:t>
            </a:r>
            <a:r>
              <a:rPr lang="ru-RU" sz="5400" b="1" dirty="0" smtClean="0">
                <a:solidFill>
                  <a:srgbClr val="FF0000"/>
                </a:solidFill>
              </a:rPr>
              <a:t>		с 01.01.2017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9338" y="231057"/>
            <a:ext cx="843528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prstClr val="black"/>
                </a:solidFill>
              </a:rPr>
              <a:t>Ст. </a:t>
            </a:r>
            <a:r>
              <a:rPr lang="ru-RU" b="1" dirty="0">
                <a:solidFill>
                  <a:prstClr val="black"/>
                </a:solidFill>
              </a:rPr>
              <a:t>101 Порядок рассмотрения дел о налоговых </a:t>
            </a:r>
            <a:r>
              <a:rPr lang="ru-RU" b="1" dirty="0" smtClean="0">
                <a:solidFill>
                  <a:prstClr val="black"/>
                </a:solidFill>
              </a:rPr>
              <a:t>правонарушениях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6" name="Picture 4" descr="http://mariupol.egent.com.ua/uploads/user-8432/cqOUz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4440"/>
            <a:ext cx="2016224" cy="20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8137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49953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50"/>
                <a:gridCol w="446449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 быть принято в течение 10 дней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дня истечения срока, указанного в п. 6 ст.100 НК РФ.</a:t>
                      </a: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Указанный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может быть продлен,</a:t>
                      </a: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 более чем на 1 месяц.</a:t>
                      </a: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истечении срока, указанного в п.5 ст.101.4 НК РФ,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10 дней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 (заместитель руководителя) налогового органа рассматривает акт, в котором зафиксированы факты нарушения законодательства о налогах и сборах, а также документы и материалы, представленные лицом, совершившим налоговое правонарушение.</a:t>
                      </a: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196752"/>
            <a:ext cx="2736850" cy="410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4038" name="Picture 2" descr="C:\Users\sidorova\Pictures\оформление\Человечки\240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>
            <a:fillRect/>
          </a:stretch>
        </p:blipFill>
        <p:spPr bwMode="auto">
          <a:xfrm>
            <a:off x="9525" y="5708650"/>
            <a:ext cx="1501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1377" y="4599657"/>
            <a:ext cx="2957313" cy="22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45768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24090"/>
                <a:gridCol w="410445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привлечении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к ответственности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правонарушения</a:t>
                      </a:r>
                    </a:p>
                    <a:p>
                      <a:pPr marL="268288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0" i="1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проверке КГН в указанном решении может содержаться указание о привлечении к ответственности одного или нескольких участников этой группы;</a:t>
                      </a:r>
                    </a:p>
                    <a:p>
                      <a:pPr marL="808038" indent="96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174625" indent="93663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 отказе в привлечении к ответственности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 правонарушения</a:t>
                      </a:r>
                    </a:p>
                    <a:p>
                      <a:pPr marL="174625" indent="93663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 panose="02020603050405020304" pitchFamily="18" charset="0"/>
                        </a:rPr>
                        <a:t>о проведении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 panose="02020603050405020304" pitchFamily="18" charset="0"/>
                        </a:rPr>
                        <a:t>доп.мероприятий</a:t>
                      </a:r>
                      <a:endParaRPr lang="ru-RU" sz="1800" b="1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привлечении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к ответственности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правонарушения</a:t>
                      </a:r>
                    </a:p>
                    <a:p>
                      <a:pPr marL="808038" indent="96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174625" indent="93663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 отказе в привлечении к ответственности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 правонарушения</a:t>
                      </a:r>
                    </a:p>
                    <a:p>
                      <a:pPr marL="0" marR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196752"/>
            <a:ext cx="2736850" cy="38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решений.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21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19738" cy="146411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Приказ ФНС России от 08.05.2015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ММВ-7-2/189@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Вступил в силу 12 июня 2015 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80920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Утверждены формы </a:t>
            </a:r>
            <a:r>
              <a:rPr lang="ru-RU" sz="3600" dirty="0"/>
              <a:t>документов, используемых налоговыми органами при проведении налоговых проверок</a:t>
            </a:r>
            <a:endParaRPr lang="ru-RU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1242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17983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24090"/>
                <a:gridCol w="410445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П.6 ст. 101 НК РФ</a:t>
                      </a:r>
                      <a:r>
                        <a:rPr lang="ru-RU" sz="2600" b="0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в срок, </a:t>
                      </a:r>
                      <a:r>
                        <a:rPr lang="ru-RU" sz="2600" b="1" i="1" u="none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более 1 месяца</a:t>
                      </a: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i="1" u="none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i="1" u="none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600" b="1" i="1" u="none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 месяца </a:t>
                      </a:r>
                      <a:r>
                        <a:rPr lang="ru-RU" sz="2600" b="0" i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– в </a:t>
                      </a:r>
                      <a:r>
                        <a:rPr lang="ru-RU" sz="2800" b="0" i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отношении КГН</a:t>
                      </a:r>
                      <a:endParaRPr lang="ru-RU" sz="2800" b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Проведение дополнительных мероприятий </a:t>
                      </a:r>
                      <a:r>
                        <a:rPr lang="ru-RU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налогового контроля</a:t>
                      </a:r>
                    </a:p>
                    <a:p>
                      <a:pPr marL="0" marR="0" indent="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предусмотрено</a:t>
                      </a:r>
                    </a:p>
                    <a:p>
                      <a:pPr marL="0" marR="0" indent="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случае необходимости решение о привлечении к участию свидетеля, эксперта, специалиста</a:t>
                      </a:r>
                      <a:endParaRPr lang="ru-RU" sz="2800" b="0" i="1" dirty="0" smtClean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1196752"/>
            <a:ext cx="583264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мероприятия налогового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82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08258"/>
              </p:ext>
            </p:extLst>
          </p:nvPr>
        </p:nvGraphicFramePr>
        <p:xfrm>
          <a:off x="179512" y="476672"/>
          <a:ext cx="8640960" cy="600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6009853">
                <a:tc>
                  <a:txBody>
                    <a:bodyPr/>
                    <a:lstStyle/>
                    <a:p>
                      <a:pPr marL="0" lvl="0" indent="444500" algn="ctr">
                        <a:lnSpc>
                          <a:spcPts val="1615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2000" b="1" dirty="0" smtClean="0">
                        <a:solidFill>
                          <a:srgbClr val="E36C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44450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2800" b="1" dirty="0" smtClean="0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 оформлении результатов дополнительных мероприятий налогового контроля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101 НК РФ не возлагает на налоговый орган обязанность составлять акт (справку) по результатам дополнительных мероприятий налогового контроля и вручать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его налогоплательщику.</a:t>
                      </a: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Документ: Определение СКЭС ВС РФ от 13.09.2016 по делу №310-КГ16-5041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i="1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605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46516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48226"/>
                <a:gridCol w="2880320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endParaRPr lang="ru-RU" sz="1800" b="0" i="1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endParaRPr lang="ru-RU" sz="1800" b="0" i="1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3538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течение 10 дней </a:t>
                      </a:r>
                      <a:r>
                        <a:rPr lang="ru-RU" sz="2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со дня истечения срока проведения дополнительных мероприятий </a:t>
                      </a:r>
                      <a:r>
                        <a:rPr lang="ru-RU" sz="2400" b="0" i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налогового контроля, указанного в соответствующем решении налогового органа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1196752"/>
            <a:ext cx="5832648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Возражения по результатам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доп.мероприятий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58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79BD5D4-627D-486F-99AD-5F443EF57DEE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42032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50"/>
                <a:gridCol w="446449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рассмотрения результатов ДМ руководителем (заместителем руководителя) налогового органа </a:t>
                      </a:r>
                      <a:r>
                        <a:rPr lang="ru-RU" sz="2400" b="1" i="1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10 дней со дня истечения срока для подачи возражений </a:t>
                      </a:r>
                      <a:r>
                        <a:rPr lang="ru-RU" sz="24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0" i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допам</a:t>
                      </a:r>
                      <a:r>
                        <a:rPr lang="ru-RU" sz="24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принимается решение</a:t>
                      </a:r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196752"/>
            <a:ext cx="2736850" cy="72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№2.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4038" name="Picture 2" descr="C:\Users\sidorova\Pictures\оформление\Человечки\240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>
            <a:fillRect/>
          </a:stretch>
        </p:blipFill>
        <p:spPr bwMode="auto">
          <a:xfrm>
            <a:off x="9525" y="5708650"/>
            <a:ext cx="1501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1377" y="4599657"/>
            <a:ext cx="2957313" cy="22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67872"/>
              </p:ext>
            </p:extLst>
          </p:nvPr>
        </p:nvGraphicFramePr>
        <p:xfrm>
          <a:off x="179512" y="848023"/>
          <a:ext cx="8640960" cy="563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5638502">
                <a:tc>
                  <a:txBody>
                    <a:bodyPr/>
                    <a:lstStyle/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0" i="1" u="sng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u="sng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По результатам рассмотрения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материалов руководитель </a:t>
                      </a:r>
                    </a:p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(заместитель руководителя) налогового органа выносит решение:</a:t>
                      </a:r>
                    </a:p>
                    <a:p>
                      <a:pPr marL="1611313" indent="96838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 привлечении к ответственности 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правонарушения.</a:t>
                      </a:r>
                    </a:p>
                    <a:p>
                      <a:pPr marL="1611313" indent="9683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 проверке консолидированной группы налогоплательщиков в указанном решении может содержаться указание о привлечении к ответственности одного или нескольких участников этой группы;</a:t>
                      </a:r>
                    </a:p>
                    <a:p>
                      <a:pPr marL="808038" indent="96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2063750" indent="96838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 отказе в привлечении к ответственности </a:t>
                      </a: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 правонарушения.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90322" y="310975"/>
            <a:ext cx="5217981" cy="81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Виды решений</a:t>
            </a:r>
          </a:p>
        </p:txBody>
      </p:sp>
      <p:pic>
        <p:nvPicPr>
          <p:cNvPr id="3074" name="Picture 2" descr="Газета Правда. . Новости Запорожья и Запорожской области. . Эксклюзивная информация. . Журналистские расследования - Газета Пра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1" r="17309" b="3173"/>
          <a:stretch/>
        </p:blipFill>
        <p:spPr bwMode="auto">
          <a:xfrm>
            <a:off x="683568" y="2060848"/>
            <a:ext cx="864096" cy="18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7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99137"/>
              </p:ext>
            </p:extLst>
          </p:nvPr>
        </p:nvGraphicFramePr>
        <p:xfrm>
          <a:off x="179512" y="848023"/>
          <a:ext cx="8640960" cy="5638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5638502">
                <a:tc>
                  <a:txBody>
                    <a:bodyPr/>
                    <a:lstStyle/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0" i="1" u="sng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u="sng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По результатам рассмотрения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материалов руководитель </a:t>
                      </a:r>
                    </a:p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(заместитель руководителя) налогового органа выносит решение:</a:t>
                      </a:r>
                    </a:p>
                    <a:p>
                      <a:pPr marL="1611313" indent="96838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 привлечении к ответственности 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правонарушения.</a:t>
                      </a:r>
                    </a:p>
                    <a:p>
                      <a:pPr marL="1611313" indent="9683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 проверке консолидированной группы налогоплательщиков в указанном решении может содержаться указание о привлечении к ответственности одного или нескольких участников этой группы;</a:t>
                      </a:r>
                    </a:p>
                    <a:p>
                      <a:pPr marL="808038" indent="96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i="1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2063750" indent="96838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2)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 отказе в привлечении к ответственности </a:t>
                      </a:r>
                      <a:r>
                        <a:rPr lang="ru-RU" sz="2000" b="0" i="1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за совершение налогового  правонарушения.</a:t>
                      </a:r>
                      <a:endParaRPr lang="ru-RU" sz="2000" b="0" i="1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>
                    <a:solidFill>
                      <a:schemeClr val="bg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90322" y="310975"/>
            <a:ext cx="5217981" cy="81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Виды решений</a:t>
            </a:r>
          </a:p>
        </p:txBody>
      </p:sp>
      <p:pic>
        <p:nvPicPr>
          <p:cNvPr id="3074" name="Picture 2" descr="Газета Правда. . Новости Запорожья и Запорожской области. . Эксклюзивная информация. . Журналистские расследования - Газета Пра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1" r="17309" b="3173"/>
          <a:stretch/>
        </p:blipFill>
        <p:spPr bwMode="auto">
          <a:xfrm>
            <a:off x="683568" y="2060848"/>
            <a:ext cx="864096" cy="18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3D, робот, человек, белый, оковы, свобода фото, обои на рабочий стол 1280x1024 скачать бесплатно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t="3480" r="17589" b="3499"/>
          <a:stretch/>
        </p:blipFill>
        <p:spPr bwMode="auto">
          <a:xfrm>
            <a:off x="650162" y="4653136"/>
            <a:ext cx="144016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472" y="222997"/>
            <a:ext cx="4584551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Что было </a:t>
            </a:r>
            <a:r>
              <a:rPr lang="ru-RU" sz="2800" b="1" u="sng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до</a:t>
            </a:r>
            <a:r>
              <a:rPr lang="ru-RU" sz="2800" b="1" u="sng" dirty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 02.06.2016г.</a:t>
            </a:r>
            <a:endParaRPr lang="ru-RU" sz="2800" b="1" u="sng" dirty="0">
              <a:solidFill>
                <a:srgbClr val="0070C0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69456" y="2564904"/>
            <a:ext cx="78488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09616" y="242088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20" y="4976519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9119" y="2492896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0355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Срок подачи возражений по акту</a:t>
            </a:r>
            <a:endParaRPr lang="ru-RU" sz="1200" dirty="0">
              <a:solidFill>
                <a:srgbClr val="00206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1147498" y="1598309"/>
            <a:ext cx="284076" cy="14401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5400000">
            <a:off x="3094658" y="1087562"/>
            <a:ext cx="320291" cy="24903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1031112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Срок вынесения </a:t>
            </a:r>
            <a:r>
              <a:rPr lang="ru-RU" sz="1200" dirty="0" smtClean="0">
                <a:cs typeface="Arial" charset="0"/>
              </a:rPr>
              <a:t>решений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456" y="181803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 месяц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0097" y="1851324"/>
            <a:ext cx="255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10 дней +1 месяц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4861357" y="366682"/>
            <a:ext cx="284076" cy="496855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5747" y="2909153"/>
            <a:ext cx="628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Проведение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доп.мероприятий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1 мес. (2мес),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ознакомление с результатами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доп.мероприятий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?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д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.,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подача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возражений по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допам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 –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1 мес.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508" y="3798519"/>
            <a:ext cx="5676652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Что стало </a:t>
            </a:r>
            <a:r>
              <a:rPr lang="ru-RU" sz="2800" b="1" u="sng" dirty="0">
                <a:solidFill>
                  <a:srgbClr val="00B050"/>
                </a:solidFill>
                <a:latin typeface="Century Gothic" pitchFamily="34" charset="0"/>
                <a:cs typeface="Arial" charset="0"/>
              </a:rPr>
              <a:t>после</a:t>
            </a:r>
            <a:r>
              <a:rPr lang="ru-RU" sz="2800" b="1" u="sng" dirty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 02.06.2016г.</a:t>
            </a:r>
            <a:endParaRPr lang="ru-RU" sz="2800" b="1" u="sng" dirty="0">
              <a:solidFill>
                <a:srgbClr val="0070C0"/>
              </a:solidFill>
              <a:latin typeface="Century Gothic" pitchFamily="34" charset="0"/>
              <a:cs typeface="Arial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9456" y="5085184"/>
            <a:ext cx="78488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21740" y="4976519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99992" y="2423272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Левая фигурная скобка 24"/>
          <p:cNvSpPr/>
          <p:nvPr/>
        </p:nvSpPr>
        <p:spPr>
          <a:xfrm rot="5400000">
            <a:off x="1147498" y="3983381"/>
            <a:ext cx="284076" cy="14401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2783226" y="3776806"/>
            <a:ext cx="295084" cy="184230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41133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Срок подачи возражений по акту</a:t>
            </a:r>
            <a:endParaRPr lang="ru-RU" sz="1200" dirty="0">
              <a:solidFill>
                <a:srgbClr val="00206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1700" y="54121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Срок вынесения </a:t>
            </a:r>
            <a:r>
              <a:rPr lang="ru-RU" sz="1200" dirty="0" smtClean="0">
                <a:cs typeface="Arial" charset="0"/>
              </a:rPr>
              <a:t>решений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937" y="428012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65917" y="4258537"/>
            <a:ext cx="255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10 дней +1 месяц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508104" y="4952375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44208" y="4952375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487671" y="494116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495437" y="2420888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Левая фигурная скобка 34"/>
          <p:cNvSpPr/>
          <p:nvPr/>
        </p:nvSpPr>
        <p:spPr>
          <a:xfrm rot="5400000">
            <a:off x="4519617" y="3879066"/>
            <a:ext cx="330067" cy="164690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4570" y="424259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 месяц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9139" y="5410520"/>
            <a:ext cx="155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Срок </a:t>
            </a:r>
            <a:r>
              <a:rPr lang="ru-RU" sz="1200" dirty="0" smtClean="0">
                <a:cs typeface="Arial" charset="0"/>
              </a:rPr>
              <a:t>проведения ДМ НК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65739" y="53477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Срок </a:t>
            </a:r>
            <a:r>
              <a:rPr lang="ru-RU" sz="1200" dirty="0" smtClean="0">
                <a:cs typeface="Arial" charset="0"/>
              </a:rPr>
              <a:t>подачи возражений по </a:t>
            </a:r>
            <a:r>
              <a:rPr lang="ru-RU" sz="1200" dirty="0" err="1" smtClean="0">
                <a:cs typeface="Arial" charset="0"/>
              </a:rPr>
              <a:t>допам</a:t>
            </a:r>
            <a:endParaRPr lang="ru-RU" sz="1200" dirty="0" smtClean="0"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4730" y="4258537"/>
            <a:ext cx="117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10 </a:t>
            </a:r>
            <a:r>
              <a:rPr lang="ru-RU" dirty="0" smtClean="0">
                <a:cs typeface="Arial" charset="0"/>
              </a:rPr>
              <a:t>дней</a:t>
            </a:r>
            <a:endParaRPr lang="ru-RU" dirty="0">
              <a:cs typeface="Arial" charset="0"/>
            </a:endParaRPr>
          </a:p>
        </p:txBody>
      </p:sp>
      <p:sp>
        <p:nvSpPr>
          <p:cNvPr id="40" name="Левая фигурная скобка 39"/>
          <p:cNvSpPr/>
          <p:nvPr/>
        </p:nvSpPr>
        <p:spPr>
          <a:xfrm rot="5400000">
            <a:off x="5836948" y="4217279"/>
            <a:ext cx="266695" cy="9478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 rot="5400000">
            <a:off x="6823580" y="4150959"/>
            <a:ext cx="266695" cy="104810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7592" y="4240435"/>
            <a:ext cx="117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10 </a:t>
            </a:r>
            <a:r>
              <a:rPr lang="ru-RU" dirty="0" smtClean="0">
                <a:cs typeface="Arial" charset="0"/>
              </a:rPr>
              <a:t>дней</a:t>
            </a:r>
            <a:endParaRPr lang="ru-RU" dirty="0"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1100" y="5345768"/>
            <a:ext cx="112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cs typeface="Arial" charset="0"/>
              </a:rPr>
              <a:t>Срок вынесения </a:t>
            </a:r>
            <a:r>
              <a:rPr lang="ru-RU" sz="1200" dirty="0" smtClean="0">
                <a:cs typeface="Arial" charset="0"/>
              </a:rPr>
              <a:t>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527347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4BE9E09-72C1-4B3F-AE4C-CCED9979A537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15664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50"/>
                <a:gridCol w="446449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Соответствующие решения должны быть вручены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5 дней со дня их вынесения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</a:t>
                      </a:r>
                      <a:r>
                        <a:rPr lang="ru-RU" sz="1800" b="0" i="1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расписку или передано иным способом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свидетельствующим о дате получения решения</a:t>
                      </a: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случае, если указанное решение невозможно вручить или передать иным способом оно направляется </a:t>
                      </a:r>
                      <a:r>
                        <a:rPr lang="ru-RU" sz="1800" b="0" i="1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почте заказным письмом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месту нахождения организации (обособленного подразделения) или месту жительства физического лица.</a:t>
                      </a: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направления решения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почте заказным письмом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датой его вручения считается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шестой день со дня отправки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заказного письма.</a:t>
                      </a: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П.11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ст. 101.4 НК РФ, предусматривающий направление копии решения, принятого по результатам рассмотрения, признан утратившим силу.</a:t>
                      </a: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88900" algn="l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Указанное решение может быть передано налогоплательщику в общем порядке (п. 4 ст. 31 НК РФ):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почте, лично под расписку либо по телекоммуникационным каналам связи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(если лицо обязано представлять декларации в электронном виде, этот способ является исключительным). </a:t>
                      </a: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0" i="1" u="sng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sng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Пунктами 28, 29 Постановления Пленума ВАС № 57 от  30 июля 2013 г. проведена аналогия с пунктом 9 статьи 101 НК РФ.</a:t>
                      </a:r>
                      <a:endParaRPr lang="ru-RU" sz="1800" b="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9036" y="885292"/>
            <a:ext cx="2736850" cy="385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Вручение решения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15680" y="1297096"/>
            <a:ext cx="2520280" cy="129614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292080" y="1297096"/>
            <a:ext cx="2376264" cy="129614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9401" name="Picture 4" descr="http://go4.imgsmail.ru/imgpreview?key=http%3A//abali.ru/wp-content/uploads/2011/01/zakaznoe.png&amp;mb=imgdb_preview_10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5394">
            <a:off x="862489" y="5891796"/>
            <a:ext cx="1127683" cy="4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6" descr="http://go2.imgsmail.ru/imgpreview?key=http%3A//abali.ru/wp-content/uploads/2011/12/zakaznoe_pismo_s_prostim_uvedomleniem.png&amp;mb=imgdb_preview_2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893">
            <a:off x="2398961" y="5877435"/>
            <a:ext cx="1103719" cy="47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3d postman with big red envelope из ioannis kounadeas, Роялти-фри стоковое фото #9747348 на Fotolia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2" y="5441635"/>
            <a:ext cx="1416365" cy="14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 rot="3563570">
            <a:off x="4291560" y="4870925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 rot="2493614">
            <a:off x="2734920" y="1772924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 rot="3127198">
            <a:off x="3460026" y="2500560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 rot="3127198">
            <a:off x="3984878" y="3249502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 rot="3917305">
            <a:off x="4253395" y="4129396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95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D3E78721-7429-462D-B673-D2705CDD61A3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75496"/>
              </p:ext>
            </p:extLst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50"/>
                <a:gridCol w="446449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 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 вступает в силу </a:t>
                      </a:r>
                      <a:r>
                        <a:rPr lang="ru-RU" sz="1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истечении</a:t>
                      </a: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месяца со дня вручения </a:t>
                      </a:r>
                      <a:r>
                        <a:rPr lang="ru-RU" sz="1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лицу (его представителю), в отношении которого было вынесено соответствующее решение.</a:t>
                      </a: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ФНС России о привлечении к ответственности за совершение налогового правонарушения или об отказе в привлечении к ответственности за совершение налогового правонарушения вступает в силу </a:t>
                      </a:r>
                      <a:r>
                        <a:rPr lang="ru-RU" sz="1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дня его вручения лицу</a:t>
                      </a:r>
                      <a:r>
                        <a:rPr lang="ru-RU" sz="1800" b="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отношении которого было вынесено соответствующее решение (его представителю).</a:t>
                      </a: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b="0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u="dotDotDash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u="dotDotDash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dotDotDash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Момент вступления в силу НК РФ не прописан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Названные решения вступают в силу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 дня их вручения лицу</a:t>
                      </a:r>
                      <a:r>
                        <a:rPr lang="ru-RU" sz="1800" b="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(его представителю), в отношении которого они были вынесены, </a:t>
                      </a: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либо со дня, когда они считаются полученными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(п.48 Постановления Пленума ВАС от 30.07.2013 №57)</a:t>
                      </a:r>
                      <a:endParaRPr lang="ru-RU" sz="1800" b="0" i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3575" y="1028700"/>
            <a:ext cx="2736850" cy="704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решения в законную силу</a:t>
            </a:r>
          </a:p>
        </p:txBody>
      </p:sp>
      <p:pic>
        <p:nvPicPr>
          <p:cNvPr id="64519" name="Picture 4" descr="http://go2.imgsmail.ru/imgpreview?key=http%3A//www.bordosalon.ru/content/photo/120.jpg&amp;mb=imgdb_preview_6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613"/>
            <a:ext cx="7921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40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928992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ПИСЬМО от </a:t>
            </a:r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21.07.2015 </a:t>
            </a:r>
            <a:endParaRPr lang="ru-RU" sz="4400" b="1" dirty="0">
              <a:solidFill>
                <a:srgbClr val="002060"/>
              </a:solidFill>
              <a:latin typeface="Georgia" panose="02040502050405020303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№ </a:t>
            </a:r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cs typeface="Arial" charset="0"/>
              </a:rPr>
              <a:t>ЕД-4-2/12800@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Документы печатью налоговых органов не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удостоверяются.</a:t>
            </a:r>
          </a:p>
          <a:p>
            <a:pPr indent="8064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Для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изготовления указанных документов на бумажном носителе бланки налоговых органов с угловым штампом не используются. </a:t>
            </a:r>
          </a:p>
        </p:txBody>
      </p:sp>
    </p:spTree>
    <p:extLst>
      <p:ext uri="{BB962C8B-B14F-4D97-AF65-F5344CB8AC3E}">
        <p14:creationId xmlns:p14="http://schemas.microsoft.com/office/powerpoint/2010/main" val="3815918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75" y="200025"/>
            <a:ext cx="8688388" cy="12684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Общие условия привлечения</a:t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к налоговой ответственности: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546100" y="1468438"/>
            <a:ext cx="8064500" cy="46243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lvl="1" algn="ctr">
              <a:buFontTx/>
              <a:buChar char="•"/>
              <a:tabLst>
                <a:tab pos="70485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Никто не может быть привлечен к ответственности за совершение налогового правонарушения иначе, как по основаниям и в порядке, которые предусмотрены НК,</a:t>
            </a:r>
          </a:p>
          <a:p>
            <a:pPr marL="0" lvl="1" algn="ctr">
              <a:tabLst>
                <a:tab pos="704850" algn="l"/>
              </a:tabLst>
              <a:defRPr/>
            </a:pPr>
            <a:endParaRPr lang="ru-RU" sz="12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buFontTx/>
              <a:buChar char="•"/>
              <a:tabLst>
                <a:tab pos="704850" algn="l"/>
              </a:tabLst>
              <a:defRPr/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Никто не может быть привлечен повторно к ответственности за совершение одного и того же налогового правонарушения, </a:t>
            </a:r>
          </a:p>
          <a:p>
            <a:pPr algn="ctr">
              <a:tabLst>
                <a:tab pos="704850" algn="l"/>
              </a:tabLst>
              <a:defRPr/>
            </a:pPr>
            <a:endParaRPr lang="ru-RU" sz="1200" b="1" dirty="0">
              <a:solidFill>
                <a:srgbClr val="002060"/>
              </a:solidFill>
              <a:cs typeface="Arial" charset="0"/>
            </a:endParaRPr>
          </a:p>
          <a:p>
            <a:pPr marL="0" lvl="1" algn="ctr">
              <a:buFontTx/>
              <a:buChar char="•"/>
              <a:tabLst>
                <a:tab pos="70485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Привлечение к ответственности не освобождает от обязанности уплатить причитающиеся суммы налога,</a:t>
            </a:r>
          </a:p>
          <a:p>
            <a:pPr marL="0" lvl="1" algn="ctr">
              <a:tabLst>
                <a:tab pos="704850" algn="l"/>
              </a:tabLst>
              <a:defRPr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buFontTx/>
              <a:buChar char="•"/>
              <a:tabLst>
                <a:tab pos="704850" algn="l"/>
              </a:tabLst>
              <a:defRPr/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Лицо считается невиновным, пока его виновность не будет доказана,</a:t>
            </a:r>
          </a:p>
          <a:p>
            <a:pPr algn="ctr">
              <a:tabLst>
                <a:tab pos="704850" algn="l"/>
              </a:tabLst>
              <a:defRPr/>
            </a:pPr>
            <a:endParaRPr lang="ru-RU" sz="1200" b="1" dirty="0">
              <a:solidFill>
                <a:srgbClr val="002060"/>
              </a:solidFill>
              <a:cs typeface="Arial" charset="0"/>
            </a:endParaRPr>
          </a:p>
          <a:p>
            <a:pPr marL="0" lvl="1" algn="ctr">
              <a:buFontTx/>
              <a:buChar char="•"/>
              <a:tabLst>
                <a:tab pos="70485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Обязанность по доказыванию возлагается на налоговый орган,</a:t>
            </a:r>
          </a:p>
          <a:p>
            <a:pPr marL="0" lvl="1" algn="ctr">
              <a:tabLst>
                <a:tab pos="704850" algn="l"/>
              </a:tabLst>
              <a:defRPr/>
            </a:pPr>
            <a:endParaRPr lang="ru-RU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Tx/>
              <a:buChar char="•"/>
              <a:tabLst>
                <a:tab pos="1350963" algn="l"/>
              </a:tabLst>
              <a:defRPr/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Неустранимые сомнения толкуются в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пользу    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Times New Roman" pitchFamily="18" charset="0"/>
              </a:rPr>
              <a:t>налогоплательщика</a:t>
            </a: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cs typeface="Arial" charset="0"/>
              </a:rPr>
              <a:t> </a:t>
            </a:r>
          </a:p>
        </p:txBody>
      </p:sp>
      <p:pic>
        <p:nvPicPr>
          <p:cNvPr id="9" name="Рисунок 8" descr="C:\Users\sidorova\Pictures\оформление\для оформления\важно знать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4663" y="5979645"/>
            <a:ext cx="87630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10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97888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Процедура рассмотрения налоговых правонарушений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12776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390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E78C2FBB-2818-407B-A30D-F336C7B97727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57921"/>
                <a:gridCol w="3670625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ст.100, 101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выявленные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налоговой проверки</a:t>
                      </a:r>
                    </a:p>
                    <a:p>
                      <a:pPr indent="76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 100 НК</a:t>
                      </a:r>
                      <a:r>
                        <a:rPr lang="ru-RU" sz="18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РФ)</a:t>
                      </a:r>
                      <a:endParaRPr lang="ru-RU" sz="1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</a:t>
                      </a:r>
                      <a:r>
                        <a:rPr lang="ru-RU" i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камеральной налоговой проверки</a:t>
                      </a:r>
                      <a:r>
                        <a:rPr lang="ru-RU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10 дней после окончания камеральной налоговой проверки</a:t>
                      </a:r>
                      <a:endParaRPr lang="ru-RU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выездной налоговой проверки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течение 2 месяцев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дня составления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 </a:t>
                      </a:r>
                      <a:r>
                        <a:rPr lang="ru-RU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проведенной выездной налоговой проверке</a:t>
                      </a: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1" u="sng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i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выездной налоговой проверки консолидированной группы налогоплательщиков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</a:t>
                      </a:r>
                      <a:r>
                        <a:rPr lang="ru-RU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месяцев </a:t>
                      </a: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дня составления справки </a:t>
                      </a:r>
                      <a:r>
                        <a:rPr lang="ru-RU" sz="18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проведенной выездной налоговой </a:t>
                      </a:r>
                      <a:r>
                        <a:rPr lang="ru-RU" sz="1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проверке</a:t>
                      </a:r>
                      <a:endParaRPr lang="ru-RU" sz="18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об обнаружении фактов</a:t>
                      </a:r>
                      <a:r>
                        <a:rPr lang="ru-RU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свидетельствующих о предусмотренных НК РФ налоговых 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правонарушениях</a:t>
                      </a: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</a:t>
                      </a:r>
                      <a:r>
                        <a:rPr lang="ru-RU" sz="18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 налоговых правонарушений, предусмотренных статьями 120, 122, 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НК РФ) </a:t>
                      </a: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составляется 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10 дней со дня выявления указанного нарушения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77" name="Picture 2" descr="http://go1.imgsmail.ru/imgpreview?key=http%3A//status643.ru/images/foto/af52e4bf2249622b200332cae6d1edf8_5850539.jpg&amp;mb=imgdb_preview_10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937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88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BD078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5D02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040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B349A140-1D7B-4DBD-B38C-7634540D485F}" type="slidenum">
              <a:rPr lang="ru-RU" altLang="ru-RU" sz="1200" smtClean="0">
                <a:solidFill>
                  <a:srgbClr val="FFFFFF"/>
                </a:solidFill>
                <a:latin typeface="Comic Sans MS" pitchFamily="66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12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950" y="116632"/>
          <a:ext cx="8928546" cy="65527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50"/>
                <a:gridCol w="4464496"/>
              </a:tblGrid>
              <a:tr h="1147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ходе </a:t>
                      </a:r>
                      <a:r>
                        <a:rPr lang="ru-RU" sz="1600" u="sng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налоговой </a:t>
                      </a: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ст.100, 101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 РФ)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проверки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(ст.101.4 НК РФ)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5685">
                <a:tc>
                  <a:txBody>
                    <a:bodyPr/>
                    <a:lstStyle/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5 дней с даты этого акта </a:t>
                      </a:r>
                      <a:r>
                        <a:rPr lang="ru-RU" sz="1800" b="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быть вручен лицу, в отношении которого проводилась проверка, или его представителю под расписку или передан иным способом, свидетельствующим о дате его получения указанным лицом (его представителем)</a:t>
                      </a: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b="1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6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налоговой проверки консолидированной группы </a:t>
                      </a:r>
                      <a:r>
                        <a:rPr lang="ru-RU" sz="1800" b="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налогоплательщиков акт налоговой проверки </a:t>
                      </a:r>
                      <a:r>
                        <a:rPr lang="ru-RU" sz="1800" b="1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10 дней с даты этого акта </a:t>
                      </a:r>
                      <a:r>
                        <a:rPr lang="ru-RU" sz="1800" b="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вручается ответственному участнику консолидированной группы налогоплательщиков</a:t>
                      </a:r>
                    </a:p>
                    <a:p>
                      <a:pPr marL="0" marR="0" indent="76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НК не установлен срок вручения данного акта.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Акт вручается 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лицу, совершившему налоговое правонарушение,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 расписку или передается иным способом, свидетельствующим о дате его получения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u="sng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u="sng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sng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В пунктах 28, 29 Постановления Пленума ВАС № 57 от  30.07.2013г. проведена аналогия с пунктом 5 статьи 100 НК РФ:</a:t>
                      </a:r>
                      <a:r>
                        <a:rPr lang="ru-RU" sz="1800" b="0" i="1" u="non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акт должен быть вручен соответствующему лицу в течение 5 дней с даты составления акта</a:t>
                      </a:r>
                      <a:endParaRPr lang="ru-RU" sz="1800" b="1" i="1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4"/>
          <a:stretch/>
        </p:blipFill>
        <p:spPr bwMode="auto">
          <a:xfrm>
            <a:off x="8312374" y="6093294"/>
            <a:ext cx="644031" cy="64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go3.imgsmail.ru/imgpreview?key=http%3A//xn--80aejpvcbmhbli6as.xn--p1ai/uploads/images/for_articles/srok.jpg&amp;mb=imgdb_preview_13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429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8356" y="1209947"/>
            <a:ext cx="25923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вручения акта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 rot="1089507">
            <a:off x="4657725" y="4048125"/>
            <a:ext cx="431800" cy="346075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2493614">
            <a:off x="3276600" y="3216275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 rot="1753241">
            <a:off x="4111625" y="3946525"/>
            <a:ext cx="431800" cy="344488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 rot="2765893">
            <a:off x="3684588" y="3594100"/>
            <a:ext cx="433388" cy="344487"/>
          </a:xfrm>
          <a:prstGeom prst="leftArrow">
            <a:avLst>
              <a:gd name="adj1" fmla="val 50000"/>
              <a:gd name="adj2" fmla="val 67778"/>
            </a:avLst>
          </a:prstGeom>
          <a:solidFill>
            <a:srgbClr val="FF0000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4">
                <a:lumMod val="50000"/>
                <a:lumOff val="0"/>
                <a:alpha val="50000"/>
              </a:schemeClr>
            </a:outerShdw>
          </a:effectLst>
        </p:spPr>
        <p:txBody>
          <a:bodyPr upright="1"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24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548680"/>
            <a:ext cx="7453456" cy="8104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Законный представитель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5320" y="1723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Юридических лиц</a:t>
            </a:r>
            <a:endParaRPr lang="ru-RU" b="1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728" y="177341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Физических лиц</a:t>
            </a:r>
            <a:endParaRPr lang="ru-RU" b="1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557074"/>
            <a:ext cx="315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- родители 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несовершеннолетнего, 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- усыновители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, опекуны и попечители</a:t>
            </a:r>
            <a:endParaRPr lang="ru-RU" sz="2400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187742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- лица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, имеющие право действовать без доверенности от имени ЮЛ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- ответственный 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участник консолидированной группы налогоплательщиков </a:t>
            </a:r>
            <a:endParaRPr lang="ru-RU" sz="2400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03" y="4865398"/>
            <a:ext cx="1915042" cy="1436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"/>
          <a:stretch/>
        </p:blipFill>
        <p:spPr>
          <a:xfrm>
            <a:off x="6019469" y="4157566"/>
            <a:ext cx="1714830" cy="1652355"/>
          </a:xfrm>
          <a:prstGeom prst="rect">
            <a:avLst/>
          </a:prstGeom>
        </p:spPr>
      </p:pic>
      <p:pic>
        <p:nvPicPr>
          <p:cNvPr id="9" name="Picture 20" descr="http://kolombinka.ru/upload/medialibrary/329/329ba58ef18f1d156cee952c88dbde1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8" r="-497"/>
          <a:stretch/>
        </p:blipFill>
        <p:spPr bwMode="auto">
          <a:xfrm>
            <a:off x="355569" y="1773864"/>
            <a:ext cx="662471" cy="18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5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548680"/>
            <a:ext cx="7453456" cy="810416"/>
          </a:xfr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Представитель по доверенности</a:t>
            </a:r>
          </a:p>
        </p:txBody>
      </p:sp>
      <p:pic>
        <p:nvPicPr>
          <p:cNvPr id="18434" name="Picture 2" descr="ya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4" y="2794783"/>
            <a:ext cx="2871018" cy="30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a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033638" cy="32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69" t="31405" r="44246" b="50413"/>
          <a:stretch/>
        </p:blipFill>
        <p:spPr bwMode="auto">
          <a:xfrm rot="1428643">
            <a:off x="6463151" y="3599069"/>
            <a:ext cx="1481564" cy="797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36" name="Picture 4" descr="http://ay-khv.ru/images/stamps/articles/gerb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24" y="4090252"/>
            <a:ext cx="1408806" cy="14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928" y="16288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Юридические лица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абз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. 1 п.3 ст.29 НК РФ,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ст.185, 185.</a:t>
            </a:r>
            <a:r>
              <a:rPr lang="ru-RU" b="1" baseline="30000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1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, 188 ГК РФ</a:t>
            </a:r>
            <a:endParaRPr lang="ru-RU" b="1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728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Физические лица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абз</a:t>
            </a:r>
            <a:r>
              <a:rPr lang="ru-RU" b="1" dirty="0">
                <a:solidFill>
                  <a:srgbClr val="1F497D"/>
                </a:solidFill>
                <a:latin typeface="Century Gothic" pitchFamily="34" charset="0"/>
                <a:cs typeface="Arial" charset="0"/>
              </a:rPr>
              <a:t>. 2 п.3 ст.29 НК РФ</a:t>
            </a:r>
            <a:endParaRPr lang="ru-RU" b="1" dirty="0">
              <a:solidFill>
                <a:srgbClr val="1F497D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1" name="Picture 4" descr="Картинки по запросу подпис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512168" cy="52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31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1816</Words>
  <Application>Microsoft Office PowerPoint</Application>
  <PresentationFormat>Экран (4:3)</PresentationFormat>
  <Paragraphs>262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Налоговый контроль</vt:lpstr>
      <vt:lpstr>Приказ ФНС России от 08.05.2015 № ММВ-7-2/189@ Вступил в силу 12 июня 2015  </vt:lpstr>
      <vt:lpstr>Презентация PowerPoint</vt:lpstr>
      <vt:lpstr>Общие условия привлечения к налоговой ответственности:</vt:lpstr>
      <vt:lpstr>Процедура рассмотрения налоговых правонарушений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Ст. 29 НК: Уполномоченный представитель налогоплательщика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01.05.2016 N 130-ФЗ, от 03.07.2016 N 244-ФЗ, N 243-ФЗ,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Чаадаева</dc:creator>
  <cp:lastModifiedBy>Чаадаева</cp:lastModifiedBy>
  <cp:revision>3</cp:revision>
  <dcterms:created xsi:type="dcterms:W3CDTF">2017-03-23T05:18:36Z</dcterms:created>
  <dcterms:modified xsi:type="dcterms:W3CDTF">2017-03-23T05:29:47Z</dcterms:modified>
</cp:coreProperties>
</file>